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1" r:id="rId2"/>
    <p:sldId id="257" r:id="rId3"/>
    <p:sldId id="267" r:id="rId4"/>
    <p:sldId id="271" r:id="rId5"/>
    <p:sldId id="277" r:id="rId6"/>
    <p:sldId id="279" r:id="rId7"/>
    <p:sldId id="278" r:id="rId8"/>
    <p:sldId id="270" r:id="rId9"/>
    <p:sldId id="272" r:id="rId10"/>
    <p:sldId id="275" r:id="rId11"/>
    <p:sldId id="266" r:id="rId12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0548A0-E964-427F-814B-DE29E26CAAC3}" v="9" dt="2023-05-19T16:14:11.6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1236" y="5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0DED4-3D3C-4CD5-AED4-FEC83FEA7D37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FECB1-64EE-4364-9A66-28DA069B3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06/06/2023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06/06/2023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06/06/2023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906287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YASC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Sound </a:t>
            </a:r>
            <a:r>
              <a:rPr lang="it-IT" sz="3200" dirty="0" err="1"/>
              <a:t>synthesis</a:t>
            </a:r>
            <a:r>
              <a:rPr lang="it-IT" sz="3200" dirty="0"/>
              <a:t> </a:t>
            </a:r>
            <a:r>
              <a:rPr lang="en-US" sz="3200" dirty="0"/>
              <a:t>–</a:t>
            </a:r>
            <a:r>
              <a:rPr lang="it-IT" sz="3200" dirty="0"/>
              <a:t> </a:t>
            </a:r>
            <a:r>
              <a:rPr lang="it-IT" sz="3200" dirty="0" err="1"/>
              <a:t>Implementation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487216"/>
            <a:ext cx="8581043" cy="4525963"/>
          </a:xfrm>
        </p:spPr>
        <p:txBody>
          <a:bodyPr>
            <a:normAutofit/>
          </a:bodyPr>
          <a:lstStyle/>
          <a:p>
            <a:pPr algn="just"/>
            <a:r>
              <a:rPr lang="it-IT" sz="2000" dirty="0" err="1">
                <a:latin typeface="+mn-lt"/>
              </a:rPr>
              <a:t>SynthDef</a:t>
            </a:r>
            <a:r>
              <a:rPr lang="it-IT" sz="2000" dirty="0">
                <a:latin typeface="+mn-lt"/>
              </a:rPr>
              <a:t> «</a:t>
            </a:r>
            <a:r>
              <a:rPr lang="it-IT" sz="2000" i="1" dirty="0" err="1">
                <a:latin typeface="+mn-lt"/>
              </a:rPr>
              <a:t>flute</a:t>
            </a:r>
            <a:r>
              <a:rPr lang="it-IT" sz="2000" i="1" dirty="0">
                <a:latin typeface="+mn-lt"/>
              </a:rPr>
              <a:t>» </a:t>
            </a:r>
            <a:r>
              <a:rPr lang="it-IT" sz="2000" dirty="0" err="1">
                <a:latin typeface="+mn-lt"/>
              </a:rPr>
              <a:t>emulates</a:t>
            </a:r>
            <a:r>
              <a:rPr lang="it-IT" sz="2000" dirty="0">
                <a:latin typeface="+mn-lt"/>
              </a:rPr>
              <a:t> the sound of a </a:t>
            </a:r>
            <a:r>
              <a:rPr lang="it-IT" sz="2000" dirty="0" err="1">
                <a:latin typeface="+mn-lt"/>
              </a:rPr>
              <a:t>recorder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through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digital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waveguide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synthesis</a:t>
            </a:r>
            <a:r>
              <a:rPr lang="it-IT" sz="2000" dirty="0">
                <a:latin typeface="+mn-lt"/>
              </a:rPr>
              <a:t>. The model </a:t>
            </a:r>
            <a:r>
              <a:rPr lang="it-IT" sz="2000" dirty="0" err="1">
                <a:latin typeface="+mn-lt"/>
              </a:rPr>
              <a:t>employed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is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based</a:t>
            </a:r>
            <a:r>
              <a:rPr lang="it-IT" sz="2000" dirty="0">
                <a:latin typeface="+mn-lt"/>
              </a:rPr>
              <a:t> on Perry </a:t>
            </a:r>
            <a:r>
              <a:rPr lang="it-IT" sz="2000" dirty="0" err="1">
                <a:latin typeface="+mn-lt"/>
              </a:rPr>
              <a:t>Cook’s</a:t>
            </a:r>
            <a:r>
              <a:rPr lang="it-IT" sz="2000" dirty="0">
                <a:latin typeface="+mn-lt"/>
              </a:rPr>
              <a:t> one with the </a:t>
            </a:r>
            <a:r>
              <a:rPr lang="it-IT" sz="2000" dirty="0" err="1">
                <a:latin typeface="+mn-lt"/>
              </a:rPr>
              <a:t>addition</a:t>
            </a:r>
            <a:r>
              <a:rPr lang="it-IT" sz="2000" dirty="0">
                <a:latin typeface="+mn-lt"/>
              </a:rPr>
              <a:t> of a LFO to </a:t>
            </a:r>
            <a:r>
              <a:rPr lang="it-IT" sz="2000" dirty="0" err="1">
                <a:latin typeface="+mn-lt"/>
              </a:rPr>
              <a:t>reproduce</a:t>
            </a:r>
            <a:r>
              <a:rPr lang="it-IT" sz="2000" dirty="0">
                <a:latin typeface="+mn-lt"/>
              </a:rPr>
              <a:t> vibrato.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61A92C-578A-406F-FDFC-6215EBCEC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573" y="3066746"/>
            <a:ext cx="4340387" cy="2304038"/>
          </a:xfrm>
          <a:prstGeom prst="rect">
            <a:avLst/>
          </a:pr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706C5553-2DE8-BF8D-216E-91E9401DF02A}"/>
              </a:ext>
            </a:extLst>
          </p:cNvPr>
          <p:cNvSpPr txBox="1"/>
          <p:nvPr/>
        </p:nvSpPr>
        <p:spPr>
          <a:xfrm>
            <a:off x="288521" y="2667279"/>
            <a:ext cx="365956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000" dirty="0" err="1"/>
              <a:t>Initial</a:t>
            </a:r>
            <a:r>
              <a:rPr lang="it-IT" sz="2000" dirty="0"/>
              <a:t> </a:t>
            </a:r>
            <a:r>
              <a:rPr lang="it-IT" sz="2000" dirty="0" err="1"/>
              <a:t>breath</a:t>
            </a:r>
            <a:r>
              <a:rPr lang="it-IT" sz="2000" dirty="0"/>
              <a:t> </a:t>
            </a:r>
            <a:r>
              <a:rPr lang="it-IT" sz="2000" dirty="0" err="1"/>
              <a:t>signal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simulated</a:t>
            </a:r>
            <a:r>
              <a:rPr lang="it-IT" sz="2000" dirty="0"/>
              <a:t> with a </a:t>
            </a:r>
            <a:r>
              <a:rPr lang="it-IT" sz="2000" dirty="0" err="1"/>
              <a:t>noise</a:t>
            </a:r>
            <a:r>
              <a:rPr lang="it-IT" sz="2000" dirty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000" dirty="0"/>
              <a:t>Two delay lines model </a:t>
            </a:r>
            <a:r>
              <a:rPr lang="it-IT" sz="2000" dirty="0" err="1"/>
              <a:t>holes</a:t>
            </a:r>
            <a:r>
              <a:rPr lang="it-IT" sz="2000" dirty="0"/>
              <a:t> and </a:t>
            </a:r>
            <a:r>
              <a:rPr lang="it-IT" sz="2000" dirty="0" err="1"/>
              <a:t>embouchure</a:t>
            </a:r>
            <a:r>
              <a:rPr lang="it-IT" sz="2000" dirty="0"/>
              <a:t> </a:t>
            </a:r>
            <a:r>
              <a:rPr lang="it-IT" sz="2000" dirty="0" err="1"/>
              <a:t>effects</a:t>
            </a:r>
            <a:r>
              <a:rPr lang="it-IT" sz="2000" dirty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000" dirty="0"/>
              <a:t>A </a:t>
            </a:r>
            <a:r>
              <a:rPr lang="it-IT" sz="2000" dirty="0" err="1"/>
              <a:t>cubic</a:t>
            </a:r>
            <a:r>
              <a:rPr lang="it-IT" sz="2000" dirty="0"/>
              <a:t> </a:t>
            </a:r>
            <a:r>
              <a:rPr lang="it-IT" sz="2000" dirty="0" err="1"/>
              <a:t>function</a:t>
            </a:r>
            <a:r>
              <a:rPr lang="it-IT" sz="2000" dirty="0"/>
              <a:t> models the </a:t>
            </a:r>
            <a:r>
              <a:rPr lang="it-IT" sz="2000" dirty="0" err="1"/>
              <a:t>wave</a:t>
            </a:r>
            <a:r>
              <a:rPr lang="it-IT" sz="2000" dirty="0"/>
              <a:t> </a:t>
            </a:r>
            <a:r>
              <a:rPr lang="it-IT" sz="2000" dirty="0" err="1"/>
              <a:t>bouncing</a:t>
            </a:r>
            <a:r>
              <a:rPr lang="it-IT" sz="2000" dirty="0"/>
              <a:t> in the </a:t>
            </a:r>
            <a:r>
              <a:rPr lang="it-IT" sz="2000" dirty="0" err="1"/>
              <a:t>real</a:t>
            </a:r>
            <a:r>
              <a:rPr lang="it-IT" sz="2000" dirty="0"/>
              <a:t> </a:t>
            </a:r>
            <a:r>
              <a:rPr lang="it-IT" sz="2000" dirty="0" err="1"/>
              <a:t>instrument</a:t>
            </a:r>
            <a:r>
              <a:rPr lang="it-IT" sz="2000" dirty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000" dirty="0"/>
              <a:t>A low-pass filter </a:t>
            </a:r>
            <a:r>
              <a:rPr lang="it-IT" sz="2000" dirty="0" err="1"/>
              <a:t>simulates</a:t>
            </a:r>
            <a:r>
              <a:rPr lang="it-IT" sz="2000" dirty="0"/>
              <a:t> the </a:t>
            </a:r>
            <a:r>
              <a:rPr lang="it-IT" sz="2000" dirty="0" err="1"/>
              <a:t>faster</a:t>
            </a:r>
            <a:r>
              <a:rPr lang="it-IT" sz="2000" dirty="0"/>
              <a:t> </a:t>
            </a:r>
            <a:r>
              <a:rPr lang="it-IT" sz="2000" dirty="0" err="1"/>
              <a:t>decay</a:t>
            </a:r>
            <a:r>
              <a:rPr lang="it-IT" sz="2000" dirty="0"/>
              <a:t> of high frequencies.</a:t>
            </a:r>
          </a:p>
        </p:txBody>
      </p:sp>
    </p:spTree>
    <p:extLst>
      <p:ext uri="{BB962C8B-B14F-4D97-AF65-F5344CB8AC3E}">
        <p14:creationId xmlns:p14="http://schemas.microsoft.com/office/powerpoint/2010/main" val="432803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16445E-4820-8CCA-C7EB-AEC912952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2" y="2343150"/>
            <a:ext cx="8581042" cy="2171700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428453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 err="1"/>
              <a:t>Introduction</a:t>
            </a:r>
            <a:endParaRPr lang="it-IT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4AAA8B-A6C1-F77B-8089-D5859EF4EB40}"/>
              </a:ext>
            </a:extLst>
          </p:cNvPr>
          <p:cNvSpPr txBox="1"/>
          <p:nvPr/>
        </p:nvSpPr>
        <p:spPr>
          <a:xfrm>
            <a:off x="288521" y="1468403"/>
            <a:ext cx="85810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dirty="0"/>
              <a:t>YASC redesign the </a:t>
            </a:r>
            <a:r>
              <a:rPr lang="it-IT" sz="2000" dirty="0" err="1"/>
              <a:t>recorder</a:t>
            </a:r>
            <a:r>
              <a:rPr lang="it-IT" sz="2000" dirty="0"/>
              <a:t> </a:t>
            </a:r>
            <a:r>
              <a:rPr lang="it-IT" sz="2000" dirty="0" err="1"/>
              <a:t>playability</a:t>
            </a:r>
            <a:r>
              <a:rPr lang="it-IT" sz="2000" dirty="0"/>
              <a:t> with real-time responsive feedback to </a:t>
            </a:r>
            <a:r>
              <a:rPr lang="it-IT" sz="2000" dirty="0" err="1"/>
              <a:t>ensure</a:t>
            </a:r>
            <a:r>
              <a:rPr lang="it-IT" sz="2000" dirty="0"/>
              <a:t> an immersive musical performance </a:t>
            </a:r>
            <a:r>
              <a:rPr lang="it-IT" sz="2000" dirty="0" err="1"/>
              <a:t>using</a:t>
            </a:r>
            <a:r>
              <a:rPr lang="it-IT" sz="2000" dirty="0"/>
              <a:t> Joy-Con controllers, a web </a:t>
            </a:r>
            <a:r>
              <a:rPr lang="it-IT" sz="2000" dirty="0" err="1"/>
              <a:t>interface</a:t>
            </a:r>
            <a:r>
              <a:rPr lang="it-IT" sz="2000" dirty="0"/>
              <a:t> and </a:t>
            </a:r>
            <a:r>
              <a:rPr lang="it-IT" sz="2000" dirty="0" err="1"/>
              <a:t>SuperCollider</a:t>
            </a:r>
            <a:r>
              <a:rPr lang="it-IT" sz="2000" dirty="0"/>
              <a:t> </a:t>
            </a:r>
            <a:r>
              <a:rPr lang="it-IT" sz="2000" dirty="0" err="1"/>
              <a:t>synthesis</a:t>
            </a:r>
            <a:r>
              <a:rPr lang="it-IT" sz="2000" dirty="0"/>
              <a:t> capabilities.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B261D9C-177B-FF57-EC79-AE0044B98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5" t="47297" r="20207" b="31629"/>
          <a:stretch/>
        </p:blipFill>
        <p:spPr>
          <a:xfrm>
            <a:off x="700035" y="3429000"/>
            <a:ext cx="7743929" cy="145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Structure </a:t>
            </a:r>
            <a:r>
              <a:rPr lang="it-IT" sz="3200" dirty="0"/>
              <a:t>overview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0" y="1458797"/>
            <a:ext cx="8581043" cy="2262981"/>
          </a:xfrm>
        </p:spPr>
        <p:txBody>
          <a:bodyPr>
            <a:noAutofit/>
          </a:bodyPr>
          <a:lstStyle/>
          <a:p>
            <a:pPr algn="just"/>
            <a:r>
              <a:rPr lang="it-IT" sz="2000" dirty="0">
                <a:latin typeface="+mn-lt"/>
              </a:rPr>
              <a:t>Overall </a:t>
            </a:r>
            <a:r>
              <a:rPr lang="it-IT" sz="2000" dirty="0" err="1">
                <a:latin typeface="+mn-lt"/>
              </a:rPr>
              <a:t>structure</a:t>
            </a:r>
            <a:r>
              <a:rPr lang="it-IT" sz="2000" dirty="0">
                <a:latin typeface="+mn-lt"/>
              </a:rPr>
              <a:t>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000" dirty="0">
                <a:latin typeface="+mn-lt"/>
              </a:rPr>
              <a:t>User interaction </a:t>
            </a:r>
            <a:r>
              <a:rPr lang="it-IT" sz="2000" dirty="0" err="1">
                <a:latin typeface="+mn-lt"/>
              </a:rPr>
              <a:t>accomplished</a:t>
            </a:r>
            <a:r>
              <a:rPr lang="it-IT" sz="2000" dirty="0">
                <a:latin typeface="+mn-lt"/>
              </a:rPr>
              <a:t> with Joy-Con controllers.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000" dirty="0">
                <a:latin typeface="+mn-lt"/>
              </a:rPr>
              <a:t>Web system acts </a:t>
            </a:r>
            <a:r>
              <a:rPr lang="it-IT" sz="2000" dirty="0" err="1">
                <a:latin typeface="+mn-lt"/>
              </a:rPr>
              <a:t>as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main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interface</a:t>
            </a:r>
            <a:r>
              <a:rPr lang="it-IT" sz="2000" dirty="0">
                <a:latin typeface="+mn-lt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000" dirty="0" err="1">
                <a:latin typeface="+mn-lt"/>
              </a:rPr>
              <a:t>SuperCollider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serves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as</a:t>
            </a:r>
            <a:r>
              <a:rPr lang="it-IT" sz="2000" dirty="0">
                <a:latin typeface="+mn-lt"/>
              </a:rPr>
              <a:t> sound </a:t>
            </a:r>
            <a:r>
              <a:rPr lang="it-IT" sz="2000" dirty="0" err="1">
                <a:latin typeface="+mn-lt"/>
              </a:rPr>
              <a:t>synthesis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engine</a:t>
            </a:r>
            <a:r>
              <a:rPr lang="it-IT" sz="2000" dirty="0">
                <a:latin typeface="+mn-lt"/>
              </a:rPr>
              <a:t>, </a:t>
            </a:r>
            <a:r>
              <a:rPr lang="it-IT" sz="2000" dirty="0" err="1">
                <a:latin typeface="+mn-lt"/>
              </a:rPr>
              <a:t>generating</a:t>
            </a:r>
            <a:r>
              <a:rPr lang="it-IT" sz="2000" dirty="0">
                <a:latin typeface="+mn-lt"/>
              </a:rPr>
              <a:t>/editing sounds </a:t>
            </a:r>
            <a:r>
              <a:rPr lang="it-IT" sz="2000" dirty="0" err="1">
                <a:latin typeface="+mn-lt"/>
              </a:rPr>
              <a:t>according</a:t>
            </a:r>
            <a:r>
              <a:rPr lang="it-IT" sz="2000" dirty="0">
                <a:latin typeface="+mn-lt"/>
              </a:rPr>
              <a:t> to the web system </a:t>
            </a:r>
            <a:r>
              <a:rPr lang="it-IT" sz="2000" dirty="0" err="1">
                <a:latin typeface="+mn-lt"/>
              </a:rPr>
              <a:t>commands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sent</a:t>
            </a:r>
            <a:r>
              <a:rPr lang="it-IT" sz="2000" dirty="0">
                <a:latin typeface="+mn-lt"/>
              </a:rPr>
              <a:t> via OSC </a:t>
            </a:r>
            <a:r>
              <a:rPr lang="it-IT" sz="2000" dirty="0" err="1">
                <a:latin typeface="+mn-lt"/>
              </a:rPr>
              <a:t>protocol</a:t>
            </a:r>
            <a:r>
              <a:rPr lang="it-IT" sz="2000" dirty="0">
                <a:latin typeface="+mn-lt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2000" dirty="0">
                <a:latin typeface="+mn-lt"/>
              </a:rPr>
              <a:t>Sound </a:t>
            </a:r>
            <a:r>
              <a:rPr lang="it-IT" sz="2000" dirty="0" err="1">
                <a:latin typeface="+mn-lt"/>
              </a:rPr>
              <a:t>captured</a:t>
            </a:r>
            <a:r>
              <a:rPr lang="it-IT" sz="2000" dirty="0">
                <a:latin typeface="+mn-lt"/>
              </a:rPr>
              <a:t> by the web system to </a:t>
            </a:r>
            <a:r>
              <a:rPr lang="it-IT" sz="2000" dirty="0" err="1">
                <a:latin typeface="+mn-lt"/>
              </a:rPr>
              <a:t>provide</a:t>
            </a:r>
            <a:r>
              <a:rPr lang="it-IT" sz="2000" dirty="0">
                <a:latin typeface="+mn-lt"/>
              </a:rPr>
              <a:t> visual feedback.</a:t>
            </a:r>
          </a:p>
        </p:txBody>
      </p:sp>
      <p:pic>
        <p:nvPicPr>
          <p:cNvPr id="5" name="Picture 4" descr="A diagram of a computer system&#10;&#10;Description automatically generated with medium confidence">
            <a:extLst>
              <a:ext uri="{FF2B5EF4-FFF2-40B4-BE49-F238E27FC236}">
                <a16:creationId xmlns:a16="http://schemas.microsoft.com/office/drawing/2014/main" id="{3EB2DB4F-E70D-3F79-CF39-471E1227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06" y="3901830"/>
            <a:ext cx="8126472" cy="194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286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Joy-Con controller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BE201-540C-C614-ACEE-74D62857B899}"/>
              </a:ext>
            </a:extLst>
          </p:cNvPr>
          <p:cNvSpPr txBox="1"/>
          <p:nvPr/>
        </p:nvSpPr>
        <p:spPr>
          <a:xfrm>
            <a:off x="333247" y="1843950"/>
            <a:ext cx="365956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The left controller handles parameters in SuperCollider.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The </a:t>
            </a:r>
            <a:r>
              <a:rPr lang="it-IT" sz="2000" dirty="0" err="1"/>
              <a:t>right</a:t>
            </a:r>
            <a:r>
              <a:rPr lang="it-IT" sz="2000" dirty="0"/>
              <a:t> one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dedicated</a:t>
            </a:r>
            <a:r>
              <a:rPr lang="it-IT" sz="2000" dirty="0"/>
              <a:t> for playing notes.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Buttons, analog sticks, gyroscope and motion sensors are employed to control sound.</a:t>
            </a:r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8153EC81-C594-C263-11B0-A3488C8D9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053" y="2572954"/>
            <a:ext cx="4138142" cy="2993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64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GUI</a:t>
            </a:r>
            <a:endParaRPr lang="it-IT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EB0E95-90A7-6595-10E2-24D1A7B61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974" y="1395084"/>
            <a:ext cx="6562773" cy="46244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154C51-5FBC-CB00-E5AA-ABECD2661002}"/>
              </a:ext>
            </a:extLst>
          </p:cNvPr>
          <p:cNvSpPr txBox="1"/>
          <p:nvPr/>
        </p:nvSpPr>
        <p:spPr>
          <a:xfrm>
            <a:off x="43253" y="1346201"/>
            <a:ext cx="242689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Hotkey page, for customizing buttons and controls.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Using localstorage to save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2390378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GUI</a:t>
            </a:r>
            <a:endParaRPr lang="it-IT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3FD242-9513-260B-7E31-03E35B88C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3706833"/>
            <a:ext cx="7340600" cy="24493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7CEBA7-0477-7363-B54A-FFC9B4CE549B}"/>
              </a:ext>
            </a:extLst>
          </p:cNvPr>
          <p:cNvSpPr txBox="1"/>
          <p:nvPr/>
        </p:nvSpPr>
        <p:spPr>
          <a:xfrm>
            <a:off x="1231900" y="162628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Using canvas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450844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Web system – GUI</a:t>
            </a:r>
            <a:endParaRPr lang="it-IT" sz="3200" dirty="0"/>
          </a:p>
        </p:txBody>
      </p:sp>
      <p:pic>
        <p:nvPicPr>
          <p:cNvPr id="3" name="Immagine 11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62171F84-F6FB-4929-EA98-EB9EF2AAB3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62" t="54996" r="26599" b="8019"/>
          <a:stretch/>
        </p:blipFill>
        <p:spPr>
          <a:xfrm>
            <a:off x="2654823" y="3429000"/>
            <a:ext cx="4693852" cy="27145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DB6D41-34D0-FA3D-5CA2-3B7510070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338" y="3429001"/>
            <a:ext cx="1505687" cy="27145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119A0A-8B79-B45E-0A44-A1B388D27E22}"/>
              </a:ext>
            </a:extLst>
          </p:cNvPr>
          <p:cNvSpPr txBox="1"/>
          <p:nvPr/>
        </p:nvSpPr>
        <p:spPr>
          <a:xfrm>
            <a:off x="1605169" y="154827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Using </a:t>
            </a:r>
            <a:r>
              <a:rPr lang="en-US" altLang="zh-CN" dirty="0" err="1"/>
              <a:t>Meyda</a:t>
            </a:r>
            <a:r>
              <a:rPr lang="en-US" altLang="zh-CN" dirty="0"/>
              <a:t> and Three.js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796670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diagram, screenshot, font&#10;&#10;Description automatically generated">
            <a:extLst>
              <a:ext uri="{FF2B5EF4-FFF2-40B4-BE49-F238E27FC236}">
                <a16:creationId xmlns:a16="http://schemas.microsoft.com/office/drawing/2014/main" id="{24A350F5-A791-AECE-73B9-657B82F8A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113" y="3466745"/>
            <a:ext cx="4775774" cy="24998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04379"/>
            <a:ext cx="8581043" cy="840400"/>
          </a:xfrm>
        </p:spPr>
        <p:txBody>
          <a:bodyPr>
            <a:normAutofit/>
          </a:bodyPr>
          <a:lstStyle/>
          <a:p>
            <a:r>
              <a:rPr lang="it-IT" sz="3200" dirty="0"/>
              <a:t>Web system </a:t>
            </a:r>
            <a:r>
              <a:rPr lang="en-US" sz="3200" dirty="0"/>
              <a:t>–</a:t>
            </a:r>
            <a:r>
              <a:rPr lang="it-IT" sz="3200" dirty="0"/>
              <a:t> </a:t>
            </a:r>
            <a:r>
              <a:rPr lang="it-IT" sz="3200" dirty="0" err="1"/>
              <a:t>Implementation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440633"/>
            <a:ext cx="8581043" cy="4525963"/>
          </a:xfrm>
        </p:spPr>
        <p:txBody>
          <a:bodyPr>
            <a:normAutofit/>
          </a:bodyPr>
          <a:lstStyle/>
          <a:p>
            <a:pPr algn="just"/>
            <a:r>
              <a:rPr lang="en-US" altLang="zh-CN" sz="2000" dirty="0">
                <a:latin typeface="+mn-lt"/>
              </a:rPr>
              <a:t>There are three main components which run the web system: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+mn-lt"/>
              </a:rPr>
              <a:t>Parse </a:t>
            </a:r>
            <a:r>
              <a:rPr lang="en-US" sz="2000" dirty="0">
                <a:latin typeface="+mn-lt"/>
              </a:rPr>
              <a:t>and Listen: parses the input, maintains the connection with the controllers and manage the registered events.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n-lt"/>
              </a:rPr>
              <a:t>LocalStorage</a:t>
            </a:r>
            <a:r>
              <a:rPr lang="en-US" sz="2000" dirty="0">
                <a:latin typeface="+mn-lt"/>
              </a:rPr>
              <a:t>: offers save and read services for hotkey configuration.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Express Server: serves static files and handles OSC messages transmission using WebSocket.</a:t>
            </a:r>
          </a:p>
          <a:p>
            <a:pPr marL="457200" indent="-457200" algn="just">
              <a:buAutoNum type="arabicPeriod"/>
            </a:pPr>
            <a:endParaRPr lang="it-IT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67928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23429"/>
            <a:ext cx="8581043" cy="840400"/>
          </a:xfrm>
        </p:spPr>
        <p:txBody>
          <a:bodyPr>
            <a:normAutofit/>
          </a:bodyPr>
          <a:lstStyle/>
          <a:p>
            <a:r>
              <a:rPr lang="en-US" sz="3200" dirty="0"/>
              <a:t>Sound synthesis – GUI</a:t>
            </a:r>
            <a:endParaRPr lang="it-IT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762FA-28AB-7BF0-2821-CDFED088A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1" y="1428751"/>
            <a:ext cx="6112279" cy="4540333"/>
          </a:xfrm>
        </p:spPr>
        <p:txBody>
          <a:bodyPr>
            <a:normAutofit/>
          </a:bodyPr>
          <a:lstStyle/>
          <a:p>
            <a:pPr algn="just"/>
            <a:r>
              <a:rPr lang="it-IT" sz="2000" dirty="0">
                <a:latin typeface="+mn-lt"/>
              </a:rPr>
              <a:t>The </a:t>
            </a:r>
            <a:r>
              <a:rPr lang="it-IT" sz="2000" dirty="0" err="1">
                <a:latin typeface="+mn-lt"/>
              </a:rPr>
              <a:t>recorder</a:t>
            </a:r>
            <a:r>
              <a:rPr lang="it-IT" sz="2000" dirty="0">
                <a:latin typeface="+mn-lt"/>
              </a:rPr>
              <a:t> sound and a </a:t>
            </a:r>
            <a:r>
              <a:rPr lang="it-IT" sz="2000" dirty="0" err="1">
                <a:latin typeface="+mn-lt"/>
              </a:rPr>
              <a:t>simple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reverb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effect</a:t>
            </a:r>
            <a:r>
              <a:rPr lang="it-IT" sz="2000" dirty="0">
                <a:latin typeface="+mn-lt"/>
              </a:rPr>
              <a:t> are </a:t>
            </a:r>
            <a:r>
              <a:rPr lang="it-IT" sz="2000" dirty="0" err="1">
                <a:latin typeface="+mn-lt"/>
              </a:rPr>
              <a:t>produced</a:t>
            </a:r>
            <a:r>
              <a:rPr lang="it-IT" sz="2000" dirty="0">
                <a:latin typeface="+mn-lt"/>
              </a:rPr>
              <a:t> in </a:t>
            </a:r>
            <a:r>
              <a:rPr lang="it-IT" sz="2000" dirty="0" err="1">
                <a:latin typeface="+mn-lt"/>
              </a:rPr>
              <a:t>SuperCollider</a:t>
            </a:r>
            <a:r>
              <a:rPr lang="it-IT" sz="2000" dirty="0">
                <a:latin typeface="+mn-lt"/>
              </a:rPr>
              <a:t>. The user can </a:t>
            </a:r>
            <a:r>
              <a:rPr lang="it-IT" sz="2000" dirty="0" err="1">
                <a:latin typeface="+mn-lt"/>
              </a:rPr>
              <a:t>see</a:t>
            </a:r>
            <a:r>
              <a:rPr lang="it-IT" sz="2000" dirty="0">
                <a:latin typeface="+mn-lt"/>
              </a:rPr>
              <a:t> the </a:t>
            </a:r>
            <a:r>
              <a:rPr lang="it-IT" sz="2000" dirty="0" err="1">
                <a:latin typeface="+mn-lt"/>
              </a:rPr>
              <a:t>changes</a:t>
            </a:r>
            <a:r>
              <a:rPr lang="it-IT" sz="2000" dirty="0">
                <a:latin typeface="+mn-lt"/>
              </a:rPr>
              <a:t> made with controllers of some </a:t>
            </a:r>
            <a:r>
              <a:rPr lang="it-IT" sz="2000" dirty="0" err="1">
                <a:latin typeface="+mn-lt"/>
              </a:rPr>
              <a:t>parameters</a:t>
            </a:r>
            <a:r>
              <a:rPr lang="it-IT" sz="2000" dirty="0">
                <a:latin typeface="+mn-lt"/>
              </a:rPr>
              <a:t>:</a:t>
            </a:r>
          </a:p>
          <a:p>
            <a:pPr algn="just"/>
            <a:endParaRPr lang="it-IT" sz="2000" dirty="0">
              <a:latin typeface="+mn-lt"/>
            </a:endParaRPr>
          </a:p>
          <a:p>
            <a:pPr algn="just"/>
            <a:endParaRPr lang="it-IT" sz="20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>
                <a:latin typeface="+mn-lt"/>
              </a:rPr>
              <a:t>Amplitude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envelope</a:t>
            </a:r>
            <a:r>
              <a:rPr lang="it-IT" sz="2000" dirty="0">
                <a:latin typeface="+mn-lt"/>
              </a:rPr>
              <a:t> </a:t>
            </a:r>
            <a:r>
              <a:rPr lang="it-IT" sz="2000" dirty="0" err="1">
                <a:latin typeface="+mn-lt"/>
              </a:rPr>
              <a:t>attack</a:t>
            </a:r>
            <a:r>
              <a:rPr lang="it-IT" sz="2000" dirty="0">
                <a:latin typeface="+mn-lt"/>
              </a:rPr>
              <a:t> and release time.</a:t>
            </a:r>
          </a:p>
          <a:p>
            <a:endParaRPr lang="it-IT" sz="20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>
                <a:latin typeface="+mn-lt"/>
              </a:rPr>
              <a:t>Vibrato frequency and </a:t>
            </a:r>
            <a:r>
              <a:rPr lang="it-IT" sz="2000" dirty="0" err="1">
                <a:latin typeface="+mn-lt"/>
              </a:rPr>
              <a:t>depth</a:t>
            </a:r>
            <a:r>
              <a:rPr lang="it-IT" sz="2000" dirty="0">
                <a:latin typeface="+mn-lt"/>
              </a:rPr>
              <a:t>.</a:t>
            </a:r>
          </a:p>
          <a:p>
            <a:endParaRPr lang="it-IT" sz="20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>
                <a:latin typeface="+mn-lt"/>
              </a:rPr>
              <a:t>Reverb</a:t>
            </a:r>
            <a:r>
              <a:rPr lang="it-IT" sz="2000" dirty="0">
                <a:latin typeface="+mn-lt"/>
              </a:rPr>
              <a:t> D/W mix, time and </a:t>
            </a:r>
            <a:r>
              <a:rPr lang="it-IT" sz="2000" dirty="0" err="1">
                <a:latin typeface="+mn-lt"/>
              </a:rPr>
              <a:t>pre</a:t>
            </a:r>
            <a:r>
              <a:rPr lang="it-IT" sz="2000" dirty="0">
                <a:latin typeface="+mn-lt"/>
              </a:rPr>
              <a:t>-delay.</a:t>
            </a:r>
          </a:p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1D1412B-583B-28AB-35E2-E05D350400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042" t="3482" r="9375"/>
          <a:stretch/>
        </p:blipFill>
        <p:spPr>
          <a:xfrm>
            <a:off x="7035165" y="1428751"/>
            <a:ext cx="1386840" cy="454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38074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1439</TotalTime>
  <Words>350</Words>
  <Application>Microsoft Office PowerPoint</Application>
  <PresentationFormat>On-screen Show (4:3)</PresentationFormat>
  <Paragraphs>47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POLI</vt:lpstr>
      <vt:lpstr>Titolo presentazione sottotitolo</vt:lpstr>
      <vt:lpstr>Introduction</vt:lpstr>
      <vt:lpstr>Structure overview</vt:lpstr>
      <vt:lpstr>Joy-Con controller</vt:lpstr>
      <vt:lpstr>Web system – GUI</vt:lpstr>
      <vt:lpstr>Web system – GUI</vt:lpstr>
      <vt:lpstr>Web system – GUI</vt:lpstr>
      <vt:lpstr>Web system – Implementation</vt:lpstr>
      <vt:lpstr>Sound synthesis – GUI</vt:lpstr>
      <vt:lpstr>Sound synthesis – Implementation</vt:lpstr>
      <vt:lpstr> 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lin hun</cp:lastModifiedBy>
  <cp:revision>163</cp:revision>
  <dcterms:created xsi:type="dcterms:W3CDTF">2015-05-26T12:27:57Z</dcterms:created>
  <dcterms:modified xsi:type="dcterms:W3CDTF">2023-06-06T20:24:22Z</dcterms:modified>
</cp:coreProperties>
</file>